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426" r:id="rId2"/>
    <p:sldId id="427" r:id="rId3"/>
    <p:sldId id="429" r:id="rId4"/>
    <p:sldId id="256" r:id="rId5"/>
    <p:sldId id="42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4" autoAdjust="0"/>
    <p:restoredTop sz="94660"/>
  </p:normalViewPr>
  <p:slideViewPr>
    <p:cSldViewPr snapToGrid="0">
      <p:cViewPr varScale="1">
        <p:scale>
          <a:sx n="128" d="100"/>
          <a:sy n="128" d="100"/>
        </p:scale>
        <p:origin x="984" y="17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A42FA-E183-4FE4-AC06-92DF403CD93A}" type="datetimeFigureOut">
              <a:rPr lang="en-US" smtClean="0"/>
              <a:t>1/21/26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534D7-52D3-4279-BC5A-B9AA6578A117}" type="slidenum">
              <a:rPr lang="en-US" smtClean="0"/>
              <a:t>‹#›</a:t>
            </a:fld>
            <a:endParaRPr lang="en-US"/>
          </a:p>
        </p:txBody>
      </p:sp>
    </p:spTree>
    <p:extLst>
      <p:ext uri="{BB962C8B-B14F-4D97-AF65-F5344CB8AC3E}">
        <p14:creationId xmlns:p14="http://schemas.microsoft.com/office/powerpoint/2010/main" val="394158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2682024-0F55-42D8-B58A-BFEFEE8E65B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248E9-0D23-4994-B68C-2D5A57EE641F}" type="slidenum">
              <a:rPr lang="en-US" altLang="en-US"/>
              <a:pPr>
                <a:spcBef>
                  <a:spcPct val="0"/>
                </a:spcBef>
              </a:pPr>
              <a:t>5</a:t>
            </a:fld>
            <a:endParaRPr lang="en-US" altLang="en-US"/>
          </a:p>
        </p:txBody>
      </p:sp>
      <p:sp>
        <p:nvSpPr>
          <p:cNvPr id="22531" name="Slide Image Placeholder 1">
            <a:extLst>
              <a:ext uri="{FF2B5EF4-FFF2-40B4-BE49-F238E27FC236}">
                <a16:creationId xmlns:a16="http://schemas.microsoft.com/office/drawing/2014/main" id="{330827E8-67F9-4813-A302-B9E164DA343A}"/>
              </a:ext>
            </a:extLst>
          </p:cNvPr>
          <p:cNvSpPr>
            <a:spLocks noGrp="1" noRot="1" noChangeAspect="1" noTextEdit="1"/>
          </p:cNvSpPr>
          <p:nvPr>
            <p:ph type="sldImg"/>
          </p:nvPr>
        </p:nvSpPr>
        <p:spPr>
          <a:xfrm>
            <a:off x="1371600" y="1143000"/>
            <a:ext cx="4114800" cy="3086100"/>
          </a:xfrm>
          <a:ln/>
        </p:spPr>
      </p:sp>
      <p:sp>
        <p:nvSpPr>
          <p:cNvPr id="22532" name="Notes Placeholder 2">
            <a:extLst>
              <a:ext uri="{FF2B5EF4-FFF2-40B4-BE49-F238E27FC236}">
                <a16:creationId xmlns:a16="http://schemas.microsoft.com/office/drawing/2014/main" id="{0A299A50-DC1C-4BC2-A9BF-E836987D516B}"/>
              </a:ext>
            </a:extLst>
          </p:cNvPr>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7A05D5C8-4C5A-4FD8-B0D3-72828CCD4EB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23DDC21-3004-4AEF-B89B-C2FA8E93CC87}" type="slidenum">
              <a:rPr lang="en-US" altLang="en-US">
                <a:latin typeface="Calibri" panose="020F0502020204030204" pitchFamily="34" charset="0"/>
              </a:rPr>
              <a:pPr algn="r" eaLnBrk="1" hangingPunct="1">
                <a:spcBef>
                  <a:spcPct val="0"/>
                </a:spcBef>
              </a:pPr>
              <a:t>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C4541-5774-2640-97F0-9F912DE2B81B}"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91982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4B720-EA3B-444A-AFCE-E21C0F67C12C}"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6672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33789-4392-BA4F-9339-0E4E7CAEAB35}"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82462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B4290-1B37-3345-8AD5-7D88D01E52FC}"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66761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843FE-6AB2-9B4F-B91D-D2CE528E850E}" type="datetime1">
              <a:rPr lang="en-US" smtClean="0"/>
              <a:t>1/21/26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6043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D78A1F-FD72-FC40-B822-82619B14ECE4}" type="datetime1">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4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BF8A8-169E-7447-8AE0-023902C2AF7C}" type="datetime1">
              <a:rPr lang="en-US" smtClean="0"/>
              <a:t>1/21/26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79474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6BCE87-FB25-0442-84E5-F0F6F22E1A32}" type="datetime1">
              <a:rPr lang="en-US" smtClean="0"/>
              <a:t>1/21/26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71533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7BB63-1D3E-114E-A51C-4115E447762F}" type="datetime1">
              <a:rPr lang="en-US" smtClean="0"/>
              <a:t>1/21/26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16136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2D4DB4-36A2-8F46-82C0-01F4C60AD5BF}" type="datetime1">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41274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E0CAD4-340B-7B48-B563-AB5F3A3A80FE}" type="datetime1">
              <a:rPr lang="en-US" smtClean="0"/>
              <a:t>1/21/26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5928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CC469-EC66-134C-8E8A-8F4FCE22F375}" type="datetime1">
              <a:rPr lang="en-US" smtClean="0"/>
              <a:t>1/21/26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85657-6512-4A3B-87CD-69759775B52C}" type="slidenum">
              <a:rPr lang="en-US" smtClean="0"/>
              <a:t>‹#›</a:t>
            </a:fld>
            <a:endParaRPr lang="en-US"/>
          </a:p>
        </p:txBody>
      </p:sp>
    </p:spTree>
    <p:extLst>
      <p:ext uri="{BB962C8B-B14F-4D97-AF65-F5344CB8AC3E}">
        <p14:creationId xmlns:p14="http://schemas.microsoft.com/office/powerpoint/2010/main" val="3373294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2D9A12-9905-4A9F-991B-65D8DC3A75F7}"/>
              </a:ext>
            </a:extLst>
          </p:cNvPr>
          <p:cNvSpPr txBox="1"/>
          <p:nvPr/>
        </p:nvSpPr>
        <p:spPr>
          <a:xfrm>
            <a:off x="336430" y="1190663"/>
            <a:ext cx="8471139" cy="1754326"/>
          </a:xfrm>
          <a:prstGeom prst="rect">
            <a:avLst/>
          </a:prstGeom>
          <a:noFill/>
        </p:spPr>
        <p:txBody>
          <a:bodyPr wrap="square" rtlCol="0">
            <a:spAutoFit/>
          </a:bodyPr>
          <a:lstStyle/>
          <a:p>
            <a:r>
              <a:rPr lang="en-US" b="1" dirty="0"/>
              <a:t>Description:</a:t>
            </a:r>
          </a:p>
          <a:p>
            <a:r>
              <a:rPr lang="en-US" dirty="0"/>
              <a:t>This set of slides provides information around ethics and ethical concepts that is useful in understanding how these may influence the practice of anatomy.  It describes the difference between ethical and legal frameworks, explores the difference between morals and ethics, and highlights the use of ethical guidelines.  It clarifies the difference between ethics and bioethics.</a:t>
            </a:r>
          </a:p>
        </p:txBody>
      </p:sp>
      <p:sp>
        <p:nvSpPr>
          <p:cNvPr id="5" name="TextBox 4">
            <a:extLst>
              <a:ext uri="{FF2B5EF4-FFF2-40B4-BE49-F238E27FC236}">
                <a16:creationId xmlns:a16="http://schemas.microsoft.com/office/drawing/2014/main" id="{441AE940-B2A0-4C45-A083-AC6810602E48}"/>
              </a:ext>
            </a:extLst>
          </p:cNvPr>
          <p:cNvSpPr txBox="1"/>
          <p:nvPr/>
        </p:nvSpPr>
        <p:spPr>
          <a:xfrm>
            <a:off x="336430" y="3043274"/>
            <a:ext cx="4344651" cy="1200329"/>
          </a:xfrm>
          <a:prstGeom prst="rect">
            <a:avLst/>
          </a:prstGeom>
          <a:noFill/>
        </p:spPr>
        <p:txBody>
          <a:bodyPr wrap="none" rtlCol="0">
            <a:spAutoFit/>
          </a:bodyPr>
          <a:lstStyle/>
          <a:p>
            <a:r>
              <a:rPr lang="en-US" b="1" dirty="0"/>
              <a:t>The topics covered by this resource include:</a:t>
            </a:r>
          </a:p>
          <a:p>
            <a:r>
              <a:rPr lang="en-US" dirty="0"/>
              <a:t>Ethics and Morals</a:t>
            </a:r>
          </a:p>
          <a:p>
            <a:r>
              <a:rPr lang="en-US" dirty="0"/>
              <a:t>Law</a:t>
            </a:r>
          </a:p>
          <a:p>
            <a:r>
              <a:rPr lang="en-US" dirty="0"/>
              <a:t>Ethical guidelines</a:t>
            </a:r>
          </a:p>
        </p:txBody>
      </p:sp>
      <p:sp>
        <p:nvSpPr>
          <p:cNvPr id="4" name="TextBox 3">
            <a:extLst>
              <a:ext uri="{FF2B5EF4-FFF2-40B4-BE49-F238E27FC236}">
                <a16:creationId xmlns:a16="http://schemas.microsoft.com/office/drawing/2014/main" id="{964A041E-478D-9E43-AE0A-50481BA2CF01}"/>
              </a:ext>
            </a:extLst>
          </p:cNvPr>
          <p:cNvSpPr txBox="1"/>
          <p:nvPr/>
        </p:nvSpPr>
        <p:spPr>
          <a:xfrm>
            <a:off x="336430" y="260260"/>
            <a:ext cx="5667385" cy="830997"/>
          </a:xfrm>
          <a:prstGeom prst="rect">
            <a:avLst/>
          </a:prstGeom>
          <a:noFill/>
        </p:spPr>
        <p:txBody>
          <a:bodyPr wrap="none" rtlCol="0">
            <a:spAutoFit/>
          </a:bodyPr>
          <a:lstStyle/>
          <a:p>
            <a:r>
              <a:rPr lang="en-US" altLang="en-US" sz="2400" b="1" dirty="0">
                <a:solidFill>
                  <a:srgbClr val="006600"/>
                </a:solidFill>
              </a:rPr>
              <a:t>Bioethics in Anatomy Education Resources:</a:t>
            </a:r>
          </a:p>
          <a:p>
            <a:r>
              <a:rPr lang="en-US" sz="2400" dirty="0"/>
              <a:t>Defining and Exploring Ethics and Bioethics</a:t>
            </a:r>
            <a:endParaRPr lang="en-US" sz="2400" b="1" dirty="0"/>
          </a:p>
        </p:txBody>
      </p:sp>
      <p:sp>
        <p:nvSpPr>
          <p:cNvPr id="6" name="TextBox 5">
            <a:extLst>
              <a:ext uri="{FF2B5EF4-FFF2-40B4-BE49-F238E27FC236}">
                <a16:creationId xmlns:a16="http://schemas.microsoft.com/office/drawing/2014/main" id="{5765DF9E-88E2-424D-9207-003EB22653AC}"/>
              </a:ext>
            </a:extLst>
          </p:cNvPr>
          <p:cNvSpPr txBox="1"/>
          <p:nvPr/>
        </p:nvSpPr>
        <p:spPr>
          <a:xfrm>
            <a:off x="336430" y="4401207"/>
            <a:ext cx="6702412" cy="646331"/>
          </a:xfrm>
          <a:prstGeom prst="rect">
            <a:avLst/>
          </a:prstGeom>
          <a:noFill/>
        </p:spPr>
        <p:txBody>
          <a:bodyPr wrap="none" rtlCol="0">
            <a:spAutoFit/>
          </a:bodyPr>
          <a:lstStyle/>
          <a:p>
            <a:r>
              <a:rPr lang="en-US" b="1" dirty="0"/>
              <a:t>Creator(s): </a:t>
            </a:r>
            <a:r>
              <a:rPr lang="en-US" dirty="0"/>
              <a:t>Jon Cornwall, University of Otago, Dunedin, New Zealand. </a:t>
            </a:r>
          </a:p>
          <a:p>
            <a:r>
              <a:rPr lang="en-US" b="1" dirty="0"/>
              <a:t>Contact details: </a:t>
            </a:r>
            <a:r>
              <a:rPr lang="en-US" dirty="0"/>
              <a:t>jon.cornwall@otago.ac.nz</a:t>
            </a:r>
          </a:p>
        </p:txBody>
      </p:sp>
      <p:sp>
        <p:nvSpPr>
          <p:cNvPr id="8" name="TextBox 7">
            <a:extLst>
              <a:ext uri="{FF2B5EF4-FFF2-40B4-BE49-F238E27FC236}">
                <a16:creationId xmlns:a16="http://schemas.microsoft.com/office/drawing/2014/main" id="{F837DF21-86B8-4827-A5D4-B895E33846FB}"/>
              </a:ext>
            </a:extLst>
          </p:cNvPr>
          <p:cNvSpPr txBox="1"/>
          <p:nvPr/>
        </p:nvSpPr>
        <p:spPr>
          <a:xfrm>
            <a:off x="336430" y="5089280"/>
            <a:ext cx="8676941" cy="1477328"/>
          </a:xfrm>
          <a:prstGeom prst="rect">
            <a:avLst/>
          </a:prstGeom>
          <a:noFill/>
        </p:spPr>
        <p:txBody>
          <a:bodyPr wrap="square" rtlCol="0">
            <a:spAutoFit/>
          </a:bodyPr>
          <a:lstStyle/>
          <a:p>
            <a:pPr>
              <a:buNone/>
            </a:pPr>
            <a:r>
              <a:rPr lang="en-US" altLang="en-US" b="1" dirty="0"/>
              <a:t>Further reading: </a:t>
            </a:r>
          </a:p>
          <a:p>
            <a:r>
              <a:rPr lang="en-US" dirty="0"/>
              <a:t>Hope T, Hope R. Fulford K, Yates A. The Oxford Practice Skills Course: Ethics, Law, and Communication Skills in Healthcare Education. Oxford University Press on Demand. 1996. </a:t>
            </a:r>
          </a:p>
          <a:p>
            <a:r>
              <a:rPr lang="en-US" dirty="0"/>
              <a:t>Bruns F, </a:t>
            </a:r>
            <a:r>
              <a:rPr lang="en-US" dirty="0" err="1"/>
              <a:t>Chelouche</a:t>
            </a:r>
            <a:r>
              <a:rPr lang="en-US" dirty="0"/>
              <a:t> T. Lectures on Inhumanity: Teaching Medical Ethics in German Medical Schools Under Nazism. Annals of Internal Medicine 2017:166(8</a:t>
            </a:r>
            <a:r>
              <a:rPr lang="en-US"/>
              <a:t>);591-596</a:t>
            </a:r>
            <a:r>
              <a:rPr lang="en-US" dirty="0"/>
              <a:t>.</a:t>
            </a:r>
          </a:p>
        </p:txBody>
      </p:sp>
    </p:spTree>
    <p:extLst>
      <p:ext uri="{BB962C8B-B14F-4D97-AF65-F5344CB8AC3E}">
        <p14:creationId xmlns:p14="http://schemas.microsoft.com/office/powerpoint/2010/main" val="374473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8965B998-AC27-2A4F-A2B6-5DB61298D287}"/>
              </a:ext>
            </a:extLst>
          </p:cNvPr>
          <p:cNvSpPr txBox="1">
            <a:spLocks noChangeArrowheads="1"/>
          </p:cNvSpPr>
          <p:nvPr/>
        </p:nvSpPr>
        <p:spPr bwMode="auto">
          <a:xfrm>
            <a:off x="317504" y="291003"/>
            <a:ext cx="70157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What is the difference between ‘Ethics’ and ‘Law’?</a:t>
            </a:r>
          </a:p>
        </p:txBody>
      </p:sp>
      <p:sp>
        <p:nvSpPr>
          <p:cNvPr id="3" name="Text Box 11">
            <a:extLst>
              <a:ext uri="{FF2B5EF4-FFF2-40B4-BE49-F238E27FC236}">
                <a16:creationId xmlns:a16="http://schemas.microsoft.com/office/drawing/2014/main" id="{2959F147-793F-6F47-B7D7-CF3EF218C9DE}"/>
              </a:ext>
            </a:extLst>
          </p:cNvPr>
          <p:cNvSpPr txBox="1">
            <a:spLocks noChangeArrowheads="1"/>
          </p:cNvSpPr>
          <p:nvPr/>
        </p:nvSpPr>
        <p:spPr bwMode="auto">
          <a:xfrm>
            <a:off x="317504" y="2079489"/>
            <a:ext cx="449063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b="1" dirty="0"/>
              <a:t>Ethics</a:t>
            </a:r>
            <a:r>
              <a:rPr lang="en-US" altLang="en-US" sz="1800" dirty="0"/>
              <a:t>, and therefore ethical guidelines, are </a:t>
            </a:r>
            <a:r>
              <a:rPr lang="en-US" altLang="en-US" sz="1800" b="1" dirty="0"/>
              <a:t>principles </a:t>
            </a:r>
            <a:r>
              <a:rPr lang="en-US" altLang="en-US" sz="1800" dirty="0"/>
              <a:t>that guide how people in a community may appropriately undertake or conduct certain activities.  They suggest how people should conform to standards and assist people in deciding what may be right or wrong behavior.  There are not generally punishments associated with contravening ethical guidelines.  Ethics both inform and assist the development of laws. </a:t>
            </a:r>
          </a:p>
        </p:txBody>
      </p:sp>
      <p:sp>
        <p:nvSpPr>
          <p:cNvPr id="6" name="TextBox 5">
            <a:extLst>
              <a:ext uri="{FF2B5EF4-FFF2-40B4-BE49-F238E27FC236}">
                <a16:creationId xmlns:a16="http://schemas.microsoft.com/office/drawing/2014/main" id="{804FD278-E130-274D-A9C1-A249940A2EF3}"/>
              </a:ext>
            </a:extLst>
          </p:cNvPr>
          <p:cNvSpPr txBox="1"/>
          <p:nvPr/>
        </p:nvSpPr>
        <p:spPr>
          <a:xfrm>
            <a:off x="7491561" y="6490244"/>
            <a:ext cx="1427057" cy="307777"/>
          </a:xfrm>
          <a:prstGeom prst="rect">
            <a:avLst/>
          </a:prstGeom>
          <a:noFill/>
        </p:spPr>
        <p:txBody>
          <a:bodyPr wrap="none" rtlCol="0">
            <a:spAutoFit/>
          </a:bodyPr>
          <a:lstStyle/>
          <a:p>
            <a:r>
              <a:rPr lang="en-US" sz="1400" dirty="0"/>
              <a:t>Image by </a:t>
            </a:r>
            <a:r>
              <a:rPr lang="en-US" sz="1400" dirty="0" err="1"/>
              <a:t>Freepik</a:t>
            </a:r>
            <a:endParaRPr lang="en-US" sz="1400" dirty="0"/>
          </a:p>
        </p:txBody>
      </p:sp>
      <p:sp>
        <p:nvSpPr>
          <p:cNvPr id="9" name="Rectangle 8">
            <a:extLst>
              <a:ext uri="{FF2B5EF4-FFF2-40B4-BE49-F238E27FC236}">
                <a16:creationId xmlns:a16="http://schemas.microsoft.com/office/drawing/2014/main" id="{5E9E6A96-F877-EF44-84C5-446D9A69A848}"/>
              </a:ext>
            </a:extLst>
          </p:cNvPr>
          <p:cNvSpPr/>
          <p:nvPr/>
        </p:nvSpPr>
        <p:spPr>
          <a:xfrm>
            <a:off x="317504" y="928613"/>
            <a:ext cx="8601114" cy="923330"/>
          </a:xfrm>
          <a:prstGeom prst="rect">
            <a:avLst/>
          </a:prstGeom>
        </p:spPr>
        <p:txBody>
          <a:bodyPr wrap="square">
            <a:spAutoFit/>
          </a:bodyPr>
          <a:lstStyle/>
          <a:p>
            <a:pPr algn="just">
              <a:spcBef>
                <a:spcPct val="0"/>
              </a:spcBef>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laws</a:t>
            </a:r>
            <a:r>
              <a:rPr lang="en-US" altLang="en-US" dirty="0">
                <a:latin typeface="Arial" panose="020B0604020202020204" pitchFamily="34" charset="0"/>
                <a:cs typeface="Arial" panose="020B0604020202020204" pitchFamily="34" charset="0"/>
              </a:rPr>
              <a:t> of a country, region, territory or state are the </a:t>
            </a:r>
            <a:r>
              <a:rPr lang="en-US" altLang="en-US" b="1" dirty="0">
                <a:latin typeface="Arial" panose="020B0604020202020204" pitchFamily="34" charset="0"/>
                <a:cs typeface="Arial" panose="020B0604020202020204" pitchFamily="34" charset="0"/>
              </a:rPr>
              <a:t>rules and regulations </a:t>
            </a:r>
            <a:r>
              <a:rPr lang="en-US" altLang="en-US" dirty="0">
                <a:latin typeface="Arial" panose="020B0604020202020204" pitchFamily="34" charset="0"/>
                <a:cs typeface="Arial" panose="020B0604020202020204" pitchFamily="34" charset="0"/>
              </a:rPr>
              <a:t>that seek to influence behavior of persons for the common good.  They are formulated and enforced by governments, and violation usually leads to penalties.</a:t>
            </a:r>
          </a:p>
        </p:txBody>
      </p:sp>
      <p:sp>
        <p:nvSpPr>
          <p:cNvPr id="10" name="Rectangle 9">
            <a:extLst>
              <a:ext uri="{FF2B5EF4-FFF2-40B4-BE49-F238E27FC236}">
                <a16:creationId xmlns:a16="http://schemas.microsoft.com/office/drawing/2014/main" id="{A26B7E19-4B84-0049-A0B5-B68394273104}"/>
              </a:ext>
            </a:extLst>
          </p:cNvPr>
          <p:cNvSpPr/>
          <p:nvPr/>
        </p:nvSpPr>
        <p:spPr>
          <a:xfrm>
            <a:off x="317504" y="5392862"/>
            <a:ext cx="8601114" cy="923330"/>
          </a:xfrm>
          <a:prstGeom prst="rect">
            <a:avLst/>
          </a:prstGeom>
        </p:spPr>
        <p:txBody>
          <a:bodyPr wrap="square">
            <a:spAutoFit/>
          </a:bodyPr>
          <a:lstStyle/>
          <a:p>
            <a:pPr algn="just">
              <a:spcBef>
                <a:spcPct val="0"/>
              </a:spcBef>
            </a:pPr>
            <a:r>
              <a:rPr lang="en-US" altLang="en-US" dirty="0">
                <a:latin typeface="Arial" panose="020B0604020202020204" pitchFamily="34" charset="0"/>
                <a:cs typeface="Arial" panose="020B0604020202020204" pitchFamily="34" charset="0"/>
              </a:rPr>
              <a:t>Identify and compare the different laws and guidelines that apply to the practice of anatomy in your location.  How do these differ?  How do they complement each other, or overlap?</a:t>
            </a:r>
          </a:p>
        </p:txBody>
      </p:sp>
      <p:pic>
        <p:nvPicPr>
          <p:cNvPr id="4" name="Picture 3">
            <a:extLst>
              <a:ext uri="{FF2B5EF4-FFF2-40B4-BE49-F238E27FC236}">
                <a16:creationId xmlns:a16="http://schemas.microsoft.com/office/drawing/2014/main" id="{E48E89F2-669B-5C4B-AC2E-5D1720C1C5CF}"/>
              </a:ext>
            </a:extLst>
          </p:cNvPr>
          <p:cNvPicPr>
            <a:picLocks noChangeAspect="1"/>
          </p:cNvPicPr>
          <p:nvPr/>
        </p:nvPicPr>
        <p:blipFill>
          <a:blip r:embed="rId2"/>
          <a:stretch>
            <a:fillRect/>
          </a:stretch>
        </p:blipFill>
        <p:spPr>
          <a:xfrm>
            <a:off x="5265338" y="2045013"/>
            <a:ext cx="3432265" cy="3208272"/>
          </a:xfrm>
          <a:prstGeom prst="rect">
            <a:avLst/>
          </a:prstGeom>
        </p:spPr>
      </p:pic>
    </p:spTree>
    <p:extLst>
      <p:ext uri="{BB962C8B-B14F-4D97-AF65-F5344CB8AC3E}">
        <p14:creationId xmlns:p14="http://schemas.microsoft.com/office/powerpoint/2010/main" val="143411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9261A1-D786-8746-8BE1-A0801445371B}"/>
              </a:ext>
            </a:extLst>
          </p:cNvPr>
          <p:cNvSpPr/>
          <p:nvPr/>
        </p:nvSpPr>
        <p:spPr>
          <a:xfrm>
            <a:off x="271848" y="3601500"/>
            <a:ext cx="8582613" cy="3139321"/>
          </a:xfrm>
          <a:prstGeom prst="rect">
            <a:avLst/>
          </a:prstGeom>
        </p:spPr>
        <p:txBody>
          <a:bodyPr wrap="square">
            <a:spAutoFit/>
          </a:bodyPr>
          <a:lstStyle/>
          <a:p>
            <a:pPr algn="just">
              <a:spcBef>
                <a:spcPct val="0"/>
              </a:spcBef>
            </a:pPr>
            <a:r>
              <a:rPr lang="en-US" altLang="en-US" dirty="0">
                <a:latin typeface="Arial" panose="020B0604020202020204" pitchFamily="34" charset="0"/>
                <a:cs typeface="Arial" panose="020B0604020202020204" pitchFamily="34" charset="0"/>
              </a:rPr>
              <a:t>An example of a moral point of view differing from ethical guidelines include someone believing that public dissection of a consented body donor is appropriate, in opposition to ethical guidelines from within the anatomy community which state it is not appropriate.</a:t>
            </a:r>
          </a:p>
          <a:p>
            <a:pPr algn="just">
              <a:spcBef>
                <a:spcPct val="0"/>
              </a:spcBef>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In the teaching of anatomy, are there other examples where morals and ethics may appear to conflict with each other?</a:t>
            </a:r>
          </a:p>
          <a:p>
            <a:pPr algn="just">
              <a:spcBef>
                <a:spcPct val="0"/>
              </a:spcBef>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One historical example of immoral ethics can be found in medical ethics in Nazi Germany (Bruns and </a:t>
            </a:r>
            <a:r>
              <a:rPr lang="en-US" altLang="en-US" dirty="0" err="1">
                <a:latin typeface="Arial" panose="020B0604020202020204" pitchFamily="34" charset="0"/>
                <a:cs typeface="Arial" panose="020B0604020202020204" pitchFamily="34" charset="0"/>
              </a:rPr>
              <a:t>Chelouche</a:t>
            </a:r>
            <a:r>
              <a:rPr lang="en-US" altLang="en-US" dirty="0">
                <a:latin typeface="Arial" panose="020B0604020202020204" pitchFamily="34" charset="0"/>
                <a:cs typeface="Arial" panose="020B0604020202020204" pitchFamily="34" charset="0"/>
              </a:rPr>
              <a:t>, 2017).  Are there other examples where ethical guidelines may be immoral?</a:t>
            </a:r>
          </a:p>
        </p:txBody>
      </p:sp>
      <p:sp>
        <p:nvSpPr>
          <p:cNvPr id="3" name="Text Box 8">
            <a:extLst>
              <a:ext uri="{FF2B5EF4-FFF2-40B4-BE49-F238E27FC236}">
                <a16:creationId xmlns:a16="http://schemas.microsoft.com/office/drawing/2014/main" id="{F255F3BB-1A00-7B44-92EF-69D450C05EB5}"/>
              </a:ext>
            </a:extLst>
          </p:cNvPr>
          <p:cNvSpPr txBox="1">
            <a:spLocks noChangeArrowheads="1"/>
          </p:cNvSpPr>
          <p:nvPr/>
        </p:nvSpPr>
        <p:spPr bwMode="auto">
          <a:xfrm>
            <a:off x="289539" y="199825"/>
            <a:ext cx="56451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How are ‘Morals’ Different from ‘Ethics’?</a:t>
            </a:r>
          </a:p>
        </p:txBody>
      </p:sp>
      <p:sp>
        <p:nvSpPr>
          <p:cNvPr id="5" name="TextBox 4">
            <a:extLst>
              <a:ext uri="{FF2B5EF4-FFF2-40B4-BE49-F238E27FC236}">
                <a16:creationId xmlns:a16="http://schemas.microsoft.com/office/drawing/2014/main" id="{440F70E8-F9D8-7041-82DE-84BBA2CC4876}"/>
              </a:ext>
            </a:extLst>
          </p:cNvPr>
          <p:cNvSpPr txBox="1"/>
          <p:nvPr/>
        </p:nvSpPr>
        <p:spPr>
          <a:xfrm>
            <a:off x="7536735" y="6450130"/>
            <a:ext cx="1427057" cy="307777"/>
          </a:xfrm>
          <a:prstGeom prst="rect">
            <a:avLst/>
          </a:prstGeom>
          <a:noFill/>
        </p:spPr>
        <p:txBody>
          <a:bodyPr wrap="none" rtlCol="0">
            <a:spAutoFit/>
          </a:bodyPr>
          <a:lstStyle/>
          <a:p>
            <a:r>
              <a:rPr lang="en-US" sz="1400" dirty="0"/>
              <a:t>Image by </a:t>
            </a:r>
            <a:r>
              <a:rPr lang="en-US" sz="1400" dirty="0" err="1"/>
              <a:t>Freepik</a:t>
            </a:r>
            <a:endParaRPr lang="en-US" sz="1400" dirty="0"/>
          </a:p>
        </p:txBody>
      </p:sp>
      <p:sp>
        <p:nvSpPr>
          <p:cNvPr id="8" name="TextBox 7">
            <a:extLst>
              <a:ext uri="{FF2B5EF4-FFF2-40B4-BE49-F238E27FC236}">
                <a16:creationId xmlns:a16="http://schemas.microsoft.com/office/drawing/2014/main" id="{75CC5929-E889-934E-9A67-471B89E21E45}"/>
              </a:ext>
            </a:extLst>
          </p:cNvPr>
          <p:cNvSpPr txBox="1"/>
          <p:nvPr/>
        </p:nvSpPr>
        <p:spPr>
          <a:xfrm>
            <a:off x="289539" y="720128"/>
            <a:ext cx="5399751" cy="2862322"/>
          </a:xfrm>
          <a:prstGeom prst="rect">
            <a:avLst/>
          </a:prstGeom>
          <a:noFill/>
        </p:spPr>
        <p:txBody>
          <a:bodyPr wrap="square" rtlCol="0">
            <a:spAutoFit/>
          </a:bodyPr>
          <a:lstStyle/>
          <a:p>
            <a:pPr algn="just">
              <a:spcBef>
                <a:spcPct val="0"/>
              </a:spcBef>
            </a:pPr>
            <a:r>
              <a:rPr lang="en-US" altLang="en-US" dirty="0">
                <a:latin typeface="Arial" panose="020B0604020202020204" pitchFamily="34" charset="0"/>
                <a:cs typeface="Arial" panose="020B0604020202020204" pitchFamily="34" charset="0"/>
              </a:rPr>
              <a:t>Ethical guidelines are different from moral positions or points of view.  A widely accepted definition is that </a:t>
            </a:r>
            <a:r>
              <a:rPr lang="en-US" altLang="en-US" b="1" dirty="0">
                <a:latin typeface="Arial" panose="020B0604020202020204" pitchFamily="34" charset="0"/>
                <a:cs typeface="Arial" panose="020B0604020202020204" pitchFamily="34" charset="0"/>
              </a:rPr>
              <a:t>ethics</a:t>
            </a:r>
            <a:r>
              <a:rPr lang="en-US" altLang="en-US" dirty="0">
                <a:latin typeface="Arial" panose="020B0604020202020204" pitchFamily="34" charset="0"/>
                <a:cs typeface="Arial" panose="020B0604020202020204" pitchFamily="34" charset="0"/>
              </a:rPr>
              <a:t> represent a collective agreement or set of shared values of a community, while </a:t>
            </a:r>
            <a:r>
              <a:rPr lang="en-US" altLang="en-US" b="1" dirty="0">
                <a:latin typeface="Arial" panose="020B0604020202020204" pitchFamily="34" charset="0"/>
                <a:cs typeface="Arial" panose="020B0604020202020204" pitchFamily="34" charset="0"/>
              </a:rPr>
              <a:t>morals </a:t>
            </a:r>
            <a:r>
              <a:rPr lang="en-US" altLang="en-US" dirty="0">
                <a:latin typeface="Arial" panose="020B0604020202020204" pitchFamily="34" charset="0"/>
                <a:cs typeface="Arial" panose="020B0604020202020204" pitchFamily="34" charset="0"/>
              </a:rPr>
              <a:t>represent a personal position or point of view.</a:t>
            </a:r>
          </a:p>
          <a:p>
            <a:pPr algn="just">
              <a:spcBef>
                <a:spcPct val="0"/>
              </a:spcBef>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While the moral position of an individual may be represented within </a:t>
            </a:r>
            <a:r>
              <a:rPr lang="en-US" altLang="en-US" b="1" dirty="0">
                <a:latin typeface="Arial" panose="020B0604020202020204" pitchFamily="34" charset="0"/>
                <a:cs typeface="Arial" panose="020B0604020202020204" pitchFamily="34" charset="0"/>
              </a:rPr>
              <a:t>ethical guidelines</a:t>
            </a:r>
            <a:r>
              <a:rPr lang="en-US" altLang="en-US" dirty="0">
                <a:latin typeface="Arial" panose="020B0604020202020204" pitchFamily="34" charset="0"/>
                <a:cs typeface="Arial" panose="020B0604020202020204" pitchFamily="34" charset="0"/>
              </a:rPr>
              <a:t>, it does not have to be.  Similarly, while most ethical guidelines are likely moral, they do not have to be. </a:t>
            </a:r>
          </a:p>
        </p:txBody>
      </p:sp>
      <p:pic>
        <p:nvPicPr>
          <p:cNvPr id="6" name="Picture 5">
            <a:extLst>
              <a:ext uri="{FF2B5EF4-FFF2-40B4-BE49-F238E27FC236}">
                <a16:creationId xmlns:a16="http://schemas.microsoft.com/office/drawing/2014/main" id="{0C94129C-E42C-9845-9CA2-B3483F444793}"/>
              </a:ext>
            </a:extLst>
          </p:cNvPr>
          <p:cNvPicPr>
            <a:picLocks noChangeAspect="1"/>
          </p:cNvPicPr>
          <p:nvPr/>
        </p:nvPicPr>
        <p:blipFill>
          <a:blip r:embed="rId2"/>
          <a:stretch>
            <a:fillRect/>
          </a:stretch>
        </p:blipFill>
        <p:spPr>
          <a:xfrm>
            <a:off x="5934674" y="680540"/>
            <a:ext cx="2766978" cy="2757936"/>
          </a:xfrm>
          <a:prstGeom prst="rect">
            <a:avLst/>
          </a:prstGeom>
        </p:spPr>
      </p:pic>
    </p:spTree>
    <p:extLst>
      <p:ext uri="{BB962C8B-B14F-4D97-AF65-F5344CB8AC3E}">
        <p14:creationId xmlns:p14="http://schemas.microsoft.com/office/powerpoint/2010/main" val="197207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CE2B2E08-60F0-467D-B08C-DD26B67A9A67}"/>
              </a:ext>
            </a:extLst>
          </p:cNvPr>
          <p:cNvSpPr txBox="1">
            <a:spLocks noChangeArrowheads="1"/>
          </p:cNvSpPr>
          <p:nvPr/>
        </p:nvSpPr>
        <p:spPr bwMode="auto">
          <a:xfrm>
            <a:off x="389873" y="359347"/>
            <a:ext cx="42947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What are ‘Ethical Guidelines’?</a:t>
            </a:r>
          </a:p>
        </p:txBody>
      </p:sp>
      <p:sp>
        <p:nvSpPr>
          <p:cNvPr id="4" name="Text Box 11">
            <a:extLst>
              <a:ext uri="{FF2B5EF4-FFF2-40B4-BE49-F238E27FC236}">
                <a16:creationId xmlns:a16="http://schemas.microsoft.com/office/drawing/2014/main" id="{381A327E-FA17-4C90-9E63-88F0D05E6170}"/>
              </a:ext>
            </a:extLst>
          </p:cNvPr>
          <p:cNvSpPr txBox="1">
            <a:spLocks noChangeArrowheads="1"/>
          </p:cNvSpPr>
          <p:nvPr/>
        </p:nvSpPr>
        <p:spPr bwMode="auto">
          <a:xfrm>
            <a:off x="389873" y="994544"/>
            <a:ext cx="842461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b="1" dirty="0"/>
              <a:t>Ethical guidelines </a:t>
            </a:r>
            <a:r>
              <a:rPr lang="en-US" altLang="en-US" sz="1800" dirty="0"/>
              <a:t>are a set of rules developed by a community to serve the needs of that community in a way that represents their values.  They are a collective statement of what that community believes constitutes appropriate behavior; setting standards and highlighting how persons should conform in particular situations or environments.</a:t>
            </a:r>
          </a:p>
          <a:p>
            <a:pPr algn="just" eaLnBrk="1" hangingPunct="1">
              <a:spcBef>
                <a:spcPct val="0"/>
              </a:spcBef>
              <a:buFontTx/>
              <a:buNone/>
            </a:pPr>
            <a:endParaRPr lang="en-US" altLang="en-US" sz="1800" dirty="0"/>
          </a:p>
          <a:p>
            <a:pPr algn="just">
              <a:spcBef>
                <a:spcPct val="0"/>
              </a:spcBef>
              <a:buNone/>
            </a:pPr>
            <a:r>
              <a:rPr lang="en-US" altLang="en-US" sz="1800" dirty="0"/>
              <a:t>While there are generally no penalties associated with violation of ethical guidelines, the consequences of disobeying ethical guidelines may be that these actions are considered for sanctions by professional associations or employers.</a:t>
            </a:r>
          </a:p>
        </p:txBody>
      </p:sp>
      <p:sp>
        <p:nvSpPr>
          <p:cNvPr id="5" name="TextBox 4">
            <a:extLst>
              <a:ext uri="{FF2B5EF4-FFF2-40B4-BE49-F238E27FC236}">
                <a16:creationId xmlns:a16="http://schemas.microsoft.com/office/drawing/2014/main" id="{940A7196-238B-9B4A-923B-4058FEF3049D}"/>
              </a:ext>
            </a:extLst>
          </p:cNvPr>
          <p:cNvSpPr txBox="1"/>
          <p:nvPr/>
        </p:nvSpPr>
        <p:spPr>
          <a:xfrm>
            <a:off x="7474929" y="6417539"/>
            <a:ext cx="1427057" cy="307777"/>
          </a:xfrm>
          <a:prstGeom prst="rect">
            <a:avLst/>
          </a:prstGeom>
          <a:noFill/>
        </p:spPr>
        <p:txBody>
          <a:bodyPr wrap="none" rtlCol="0">
            <a:spAutoFit/>
          </a:bodyPr>
          <a:lstStyle/>
          <a:p>
            <a:r>
              <a:rPr lang="en-US" sz="1400" dirty="0"/>
              <a:t>Image by </a:t>
            </a:r>
            <a:r>
              <a:rPr lang="en-US" sz="1400" dirty="0" err="1"/>
              <a:t>Freepik</a:t>
            </a:r>
            <a:endParaRPr lang="en-US" sz="1400" dirty="0"/>
          </a:p>
        </p:txBody>
      </p:sp>
      <p:sp>
        <p:nvSpPr>
          <p:cNvPr id="8" name="TextBox 7">
            <a:extLst>
              <a:ext uri="{FF2B5EF4-FFF2-40B4-BE49-F238E27FC236}">
                <a16:creationId xmlns:a16="http://schemas.microsoft.com/office/drawing/2014/main" id="{475ACE2E-EB18-8A4A-AD3E-E31CE152C664}"/>
              </a:ext>
            </a:extLst>
          </p:cNvPr>
          <p:cNvSpPr txBox="1"/>
          <p:nvPr/>
        </p:nvSpPr>
        <p:spPr>
          <a:xfrm>
            <a:off x="3970368" y="4191552"/>
            <a:ext cx="4844118" cy="1477328"/>
          </a:xfrm>
          <a:prstGeom prst="rect">
            <a:avLst/>
          </a:prstGeom>
          <a:noFill/>
        </p:spPr>
        <p:txBody>
          <a:bodyPr wrap="square" rtlCol="0">
            <a:spAutoFit/>
          </a:bodyPr>
          <a:lstStyle/>
          <a:p>
            <a:pPr algn="just">
              <a:spcBef>
                <a:spcPct val="0"/>
              </a:spcBef>
            </a:pPr>
            <a:r>
              <a:rPr lang="en-US" altLang="en-US" dirty="0">
                <a:latin typeface="Arial" panose="020B0604020202020204" pitchFamily="34" charset="0"/>
                <a:cs typeface="Arial" panose="020B0604020202020204" pitchFamily="34" charset="0"/>
              </a:rPr>
              <a:t>When would the development of ethical guidelines be appropriate or necessary?</a:t>
            </a:r>
          </a:p>
          <a:p>
            <a:pPr marL="285750" indent="-285750" algn="just">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lgn="just">
              <a:spcBef>
                <a:spcPct val="0"/>
              </a:spcBef>
            </a:pPr>
            <a:r>
              <a:rPr lang="en-US" altLang="en-US" dirty="0">
                <a:latin typeface="Arial" panose="020B0604020202020204" pitchFamily="34" charset="0"/>
                <a:cs typeface="Arial" panose="020B0604020202020204" pitchFamily="34" charset="0"/>
              </a:rPr>
              <a:t>What areas of anatomy practice could require ethical guidelines?</a:t>
            </a:r>
          </a:p>
        </p:txBody>
      </p:sp>
      <p:pic>
        <p:nvPicPr>
          <p:cNvPr id="2" name="Picture 1">
            <a:extLst>
              <a:ext uri="{FF2B5EF4-FFF2-40B4-BE49-F238E27FC236}">
                <a16:creationId xmlns:a16="http://schemas.microsoft.com/office/drawing/2014/main" id="{1835F173-E99F-E749-8432-23492BEA3948}"/>
              </a:ext>
            </a:extLst>
          </p:cNvPr>
          <p:cNvPicPr>
            <a:picLocks noChangeAspect="1"/>
          </p:cNvPicPr>
          <p:nvPr/>
        </p:nvPicPr>
        <p:blipFill>
          <a:blip r:embed="rId2"/>
          <a:stretch>
            <a:fillRect/>
          </a:stretch>
        </p:blipFill>
        <p:spPr>
          <a:xfrm>
            <a:off x="448073" y="3672915"/>
            <a:ext cx="3408309" cy="2878953"/>
          </a:xfrm>
          <a:prstGeom prst="rect">
            <a:avLst/>
          </a:prstGeom>
        </p:spPr>
      </p:pic>
    </p:spTree>
    <p:extLst>
      <p:ext uri="{BB962C8B-B14F-4D97-AF65-F5344CB8AC3E}">
        <p14:creationId xmlns:p14="http://schemas.microsoft.com/office/powerpoint/2010/main" val="325307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8">
            <a:extLst>
              <a:ext uri="{FF2B5EF4-FFF2-40B4-BE49-F238E27FC236}">
                <a16:creationId xmlns:a16="http://schemas.microsoft.com/office/drawing/2014/main" id="{DE389A3D-3AD6-4F60-8170-F9BC4DB8057A}"/>
              </a:ext>
            </a:extLst>
          </p:cNvPr>
          <p:cNvSpPr txBox="1">
            <a:spLocks noChangeArrowheads="1"/>
          </p:cNvSpPr>
          <p:nvPr/>
        </p:nvSpPr>
        <p:spPr bwMode="auto">
          <a:xfrm>
            <a:off x="370817" y="302200"/>
            <a:ext cx="57300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What’s in a name? ‘Ethics’ vs. ‘Bioethics’</a:t>
            </a:r>
          </a:p>
        </p:txBody>
      </p:sp>
      <p:sp>
        <p:nvSpPr>
          <p:cNvPr id="21509" name="Text Box 11">
            <a:extLst>
              <a:ext uri="{FF2B5EF4-FFF2-40B4-BE49-F238E27FC236}">
                <a16:creationId xmlns:a16="http://schemas.microsoft.com/office/drawing/2014/main" id="{7C4C514C-3179-4014-AFED-16FF2E74BFA8}"/>
              </a:ext>
            </a:extLst>
          </p:cNvPr>
          <p:cNvSpPr txBox="1">
            <a:spLocks noChangeArrowheads="1"/>
          </p:cNvSpPr>
          <p:nvPr/>
        </p:nvSpPr>
        <p:spPr bwMode="auto">
          <a:xfrm>
            <a:off x="386912" y="956175"/>
            <a:ext cx="837017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1800" dirty="0"/>
              <a:t>The term ‘ethics’ is often used synonymously with its close relative ‘bioethics’ when the practice of anatomy is discussed, however, there is a key difference.  Bioethics is a subgroup of ethics that deals specifically with the fields of biology and medicine, and therefore this term is often used when speaking about body donation. </a:t>
            </a:r>
          </a:p>
          <a:p>
            <a:pPr algn="just">
              <a:spcBef>
                <a:spcPct val="0"/>
              </a:spcBef>
              <a:buNone/>
            </a:pPr>
            <a:endParaRPr lang="en-US" altLang="en-US" sz="1800" dirty="0"/>
          </a:p>
          <a:p>
            <a:pPr algn="just">
              <a:spcBef>
                <a:spcPct val="0"/>
              </a:spcBef>
              <a:buNone/>
            </a:pPr>
            <a:r>
              <a:rPr lang="en-US" altLang="en-US" sz="1800" dirty="0"/>
              <a:t>Using the term ‘ethics’ or ‘bioethics’ in different settings is likely determined by popular or common usage.  For instance, in a conversation related to anatomy or body donation, the term ‘bioethics’ is most likely used, but ‘ethical guidelines’ are often referred to, as opposed to the term ‘bioethical guidelines’, which is probably more correct.</a:t>
            </a:r>
          </a:p>
        </p:txBody>
      </p:sp>
      <p:sp>
        <p:nvSpPr>
          <p:cNvPr id="3" name="TextBox 2">
            <a:extLst>
              <a:ext uri="{FF2B5EF4-FFF2-40B4-BE49-F238E27FC236}">
                <a16:creationId xmlns:a16="http://schemas.microsoft.com/office/drawing/2014/main" id="{12B0D598-1913-1544-B0D7-803B73FF5154}"/>
              </a:ext>
            </a:extLst>
          </p:cNvPr>
          <p:cNvSpPr txBox="1"/>
          <p:nvPr/>
        </p:nvSpPr>
        <p:spPr>
          <a:xfrm>
            <a:off x="386912" y="4217456"/>
            <a:ext cx="4527988" cy="1477328"/>
          </a:xfrm>
          <a:prstGeom prst="rect">
            <a:avLst/>
          </a:prstGeom>
          <a:noFill/>
        </p:spPr>
        <p:txBody>
          <a:bodyPr wrap="square" rtlCol="0">
            <a:spAutoFit/>
          </a:bodyPr>
          <a:lstStyle/>
          <a:p>
            <a:pPr algn="just"/>
            <a:r>
              <a:rPr lang="en-US" altLang="en-US" dirty="0">
                <a:latin typeface="Arial" panose="020B0604020202020204" pitchFamily="34" charset="0"/>
                <a:cs typeface="Arial" panose="020B0604020202020204" pitchFamily="34" charset="0"/>
              </a:rPr>
              <a:t>Should the term ‘bioethics’ be always used when discussing anatomical ethics and professionalism, or are there instances where the broader term ‘ethics’ is more appropriate?</a:t>
            </a:r>
          </a:p>
        </p:txBody>
      </p:sp>
      <p:pic>
        <p:nvPicPr>
          <p:cNvPr id="2" name="Picture 1">
            <a:extLst>
              <a:ext uri="{FF2B5EF4-FFF2-40B4-BE49-F238E27FC236}">
                <a16:creationId xmlns:a16="http://schemas.microsoft.com/office/drawing/2014/main" id="{C6E5AB1D-23A3-6647-9883-EA6B5E0852E0}"/>
              </a:ext>
            </a:extLst>
          </p:cNvPr>
          <p:cNvPicPr>
            <a:picLocks noChangeAspect="1"/>
          </p:cNvPicPr>
          <p:nvPr/>
        </p:nvPicPr>
        <p:blipFill>
          <a:blip r:embed="rId3"/>
          <a:stretch>
            <a:fillRect/>
          </a:stretch>
        </p:blipFill>
        <p:spPr>
          <a:xfrm>
            <a:off x="5198879" y="4287806"/>
            <a:ext cx="3558209" cy="1902246"/>
          </a:xfrm>
          <a:prstGeom prst="rect">
            <a:avLst/>
          </a:prstGeom>
        </p:spPr>
      </p:pic>
      <p:sp>
        <p:nvSpPr>
          <p:cNvPr id="4" name="TextBox 3">
            <a:extLst>
              <a:ext uri="{FF2B5EF4-FFF2-40B4-BE49-F238E27FC236}">
                <a16:creationId xmlns:a16="http://schemas.microsoft.com/office/drawing/2014/main" id="{2B012E08-787B-7D47-BE29-AE6C527638B8}"/>
              </a:ext>
            </a:extLst>
          </p:cNvPr>
          <p:cNvSpPr txBox="1"/>
          <p:nvPr/>
        </p:nvSpPr>
        <p:spPr>
          <a:xfrm>
            <a:off x="7434469" y="6470375"/>
            <a:ext cx="1427057" cy="307777"/>
          </a:xfrm>
          <a:prstGeom prst="rect">
            <a:avLst/>
          </a:prstGeom>
          <a:noFill/>
        </p:spPr>
        <p:txBody>
          <a:bodyPr wrap="none" rtlCol="0">
            <a:spAutoFit/>
          </a:bodyPr>
          <a:lstStyle/>
          <a:p>
            <a:r>
              <a:rPr lang="en-US" sz="1400" dirty="0"/>
              <a:t>Image by </a:t>
            </a:r>
            <a:r>
              <a:rPr lang="en-US" sz="1400" dirty="0" err="1"/>
              <a:t>Freepik</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1181</TotalTime>
  <Words>834</Words>
  <Application>Microsoft Macintosh PowerPoint</Application>
  <PresentationFormat>On-screen Show (4:3)</PresentationFormat>
  <Paragraphs>44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thchamp@yahoo.com</dc:creator>
  <cp:lastModifiedBy>Jon Cornwall</cp:lastModifiedBy>
  <cp:revision>78</cp:revision>
  <dcterms:created xsi:type="dcterms:W3CDTF">2020-05-21T20:51:20Z</dcterms:created>
  <dcterms:modified xsi:type="dcterms:W3CDTF">2026-01-21T02:51:37Z</dcterms:modified>
</cp:coreProperties>
</file>